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6858000" cx="9144000"/>
  <p:notesSz cx="6858000" cy="9144000"/>
  <p:embeddedFontLst>
    <p:embeddedFont>
      <p:font typeface="Lato"/>
      <p:regular r:id="rId61"/>
      <p:bold r:id="rId62"/>
      <p:italic r:id="rId63"/>
      <p:boldItalic r:id="rId64"/>
    </p:embeddedFont>
    <p:embeddedFont>
      <p:font typeface="Quicksand"/>
      <p:regular r:id="rId65"/>
      <p:bold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6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8.xml"/><Relationship Id="rId66" Type="http://schemas.openxmlformats.org/officeDocument/2006/relationships/font" Target="fonts/Quicksand-bold.fntdata"/><Relationship Id="rId21" Type="http://schemas.openxmlformats.org/officeDocument/2006/relationships/slide" Target="slides/slide17.xml"/><Relationship Id="rId65" Type="http://schemas.openxmlformats.org/officeDocument/2006/relationships/font" Target="fonts/Quicksand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SASS and CSS3 make CSS really powerful for adaptive styling changes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 contrived example, but CSS can handle some pretty sophisticated rendering logic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SASS and CSS3 make CSS really powerful for adaptive styling changes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Gulp or Grunt:</a:t>
            </a:r>
          </a:p>
          <a:p>
            <a:pPr indent="-311150" lvl="0" marL="457200" rtl="0">
              <a:lnSpc>
                <a:spcPct val="142211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" sz="1300">
                <a:solidFill>
                  <a:schemeClr val="dk1"/>
                </a:solidFill>
              </a:rPr>
              <a:t>Compiles Sass to CSS</a:t>
            </a:r>
          </a:p>
          <a:p>
            <a:pPr indent="-311150" lvl="0" marL="457200" rtl="0">
              <a:lnSpc>
                <a:spcPct val="142211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" sz="1300">
                <a:solidFill>
                  <a:schemeClr val="dk1"/>
                </a:solidFill>
              </a:rPr>
              <a:t>Refreshes the browser automatically whenever you save a file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Find an IDE with tooling that makes it harder to write bugs (Eclipse and WebStorm/IntelliJ) or a beefy editor like Sublime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fast, have syntax highlighting, code completion, search, refactoring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Gulp or Grunt:</a:t>
            </a:r>
          </a:p>
          <a:p>
            <a:pPr indent="-311150" lvl="0" marL="457200" rtl="0">
              <a:lnSpc>
                <a:spcPct val="142211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" sz="1300">
                <a:solidFill>
                  <a:schemeClr val="dk1"/>
                </a:solidFill>
              </a:rPr>
              <a:t>Compiles Sass to CSS</a:t>
            </a:r>
          </a:p>
          <a:p>
            <a:pPr indent="-311150" lvl="0" marL="457200" rtl="0">
              <a:lnSpc>
                <a:spcPct val="142211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100000"/>
            </a:pPr>
            <a:r>
              <a:rPr lang="en" sz="1300">
                <a:solidFill>
                  <a:schemeClr val="dk1"/>
                </a:solidFill>
              </a:rPr>
              <a:t>Refreshes the browser automatically whenever you save a file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Find an IDE with tooling that makes it harder to write bugs (Eclipse and WebStorm/IntelliJ) or a beefy editor like Sublime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fast, have syntax highlighting, code completion, search, refactoring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do I care about debugging JS?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I’m a full-stack developer, but frontend is what I’m passionate about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-- make it clear that minified code is usually on prod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languages (like typescript) ship with source map generators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languages w/o a source map generator, can compile to JS then use the Closure compiler to generate source maps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story about not finding this button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removing and re-adding the body on every navigation; going form server-side templates to client-side rendering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re-adding click handler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Speaking of XHRs, the network tab is great; can see req/rsp headers, query params, payload, etc.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Works on my machine :)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autocomplete box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can’t manually set resolution in Responsive Design mode, but can use drag bars to resize dynamically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can enter a custom user agent string as well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FullStory is like a DVR for your website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 capture the DOM and all mutations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 see some wonky stuff that we have to debug :)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Writing code takes a lot of hard work. Don’t do it twice.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dev who works in text pad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KT - makes sure 2 people see every piece of code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Culture - spread conventions across the team; maintain open honest communication among team members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Better code - easier to justify cutting corners to yourself; keep each other honest; </a:t>
            </a:r>
            <a:r>
              <a:rPr lang="en">
                <a:solidFill>
                  <a:schemeClr val="dk1"/>
                </a:solidFill>
              </a:rPr>
              <a:t>quality and consistency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Good offense -- change languages, use CSS, optimize env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Dev tools -- source maps, Chrome debugger, responsive design view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Protect - automated testing, code reviews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 was told that the best place for a sports metaphor is a dev conference.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wut?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other variants on JS provide features that will help you write better code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JS uses prototypes to achieve something class-like; TypeScript has proper classes, interfaces, public/private vars, ...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319175" y="2876425"/>
            <a:ext cx="6680399" cy="1546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cxnSp>
        <p:nvCxnSpPr>
          <p:cNvPr id="10" name="Shape 10"/>
          <p:cNvCxnSpPr>
            <a:stCxn id="11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" name="Shape 11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key color">
    <p:bg>
      <p:bgPr>
        <a:solidFill>
          <a:srgbClr val="39C0BA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" name="Shape 56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952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1530175" y="3077050"/>
            <a:ext cx="6767100" cy="709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530175" y="3710550"/>
            <a:ext cx="6927899" cy="470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None/>
              <a:defRPr sz="1800"/>
            </a:lvl1pPr>
            <a:lvl2pPr lvl="1" rtl="0">
              <a:spcBef>
                <a:spcPts val="0"/>
              </a:spcBef>
              <a:buSzPct val="100000"/>
              <a:buNone/>
              <a:defRPr sz="1800"/>
            </a:lvl2pPr>
            <a:lvl3pPr lvl="2" rtl="0">
              <a:spcBef>
                <a:spcPts val="0"/>
              </a:spcBef>
              <a:buSzPct val="100000"/>
              <a:buNone/>
              <a:defRPr sz="1800"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cxnSp>
        <p:nvCxnSpPr>
          <p:cNvPr id="15" name="Shape 1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" name="Shape 16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" type="body"/>
          </p:nvPr>
        </p:nvSpPr>
        <p:spPr>
          <a:xfrm>
            <a:off x="1633225" y="2882400"/>
            <a:ext cx="6700500" cy="10931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1pPr>
            <a:lvl2pPr lvl="1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2pPr>
            <a:lvl3pPr lvl="2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3pPr>
            <a:lvl4pPr lvl="3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4pPr>
            <a:lvl5pPr lvl="4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5pPr>
            <a:lvl6pPr lvl="5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6pPr>
            <a:lvl7pPr lvl="6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7pPr>
            <a:lvl8pPr lvl="7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9pPr>
          </a:lstStyle>
          <a:p/>
        </p:txBody>
      </p:sp>
      <p:cxnSp>
        <p:nvCxnSpPr>
          <p:cNvPr id="19" name="Shape 19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" name="Shape 20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208000" y="3096171"/>
            <a:ext cx="1306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" name="Shape 24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1165497" y="1600200"/>
            <a:ext cx="68580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1165474" y="1600200"/>
            <a:ext cx="33069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671569" y="1600200"/>
            <a:ext cx="33069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/>
        </p:txBody>
      </p:sp>
      <p:cxnSp>
        <p:nvCxnSpPr>
          <p:cNvPr id="32" name="Shape 32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" name="Shape 33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165475" y="1673975"/>
            <a:ext cx="2403599" cy="4893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3692249" y="1673975"/>
            <a:ext cx="2403599" cy="4893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6219023" y="1673975"/>
            <a:ext cx="2403599" cy="4893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cxnSp>
        <p:nvCxnSpPr>
          <p:cNvPr id="40" name="Shape 4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1" name="Shape 41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cxnSp>
        <p:nvCxnSpPr>
          <p:cNvPr id="45" name="Shape 4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" name="Shape 46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1165475" y="5775089"/>
            <a:ext cx="7521300" cy="578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cxnSp>
        <p:nvCxnSpPr>
          <p:cNvPr id="49" name="Shape 49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" name="Shape 50"/>
          <p:cNvSpPr/>
          <p:nvPr/>
        </p:nvSpPr>
        <p:spPr>
          <a:xfrm>
            <a:off x="808650" y="5952850"/>
            <a:ext cx="190200" cy="19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" name="Shape 53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E303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165497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8.png"/><Relationship Id="rId4" Type="http://schemas.openxmlformats.org/officeDocument/2006/relationships/image" Target="../media/image0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5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E3037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1530175" y="3403025"/>
            <a:ext cx="6767100" cy="70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DEBUGGING JAVASCRIPT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6000"/>
              <a:t>LIKE A BOSS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600"/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1530175" y="5365500"/>
            <a:ext cx="6927899" cy="47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CCCCC"/>
                </a:solidFill>
              </a:rPr>
              <a:t>Stephanie Brubaker, FullStory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BEST DEFENSE IS A GOOD OFFENSE</a:t>
            </a:r>
          </a:p>
        </p:txBody>
      </p:sp>
      <p:sp>
        <p:nvSpPr>
          <p:cNvPr id="128" name="Shape 128"/>
          <p:cNvSpPr txBox="1"/>
          <p:nvPr>
            <p:ph idx="4294967295" type="body"/>
          </p:nvPr>
        </p:nvSpPr>
        <p:spPr>
          <a:xfrm>
            <a:off x="1483600" y="2435100"/>
            <a:ext cx="6858000" cy="1987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39C0BA"/>
                </a:solidFill>
              </a:rPr>
              <a:t>Use CSS to simplify code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BEST DEFENSE IS A GOOD OFFENSE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075" y="1571204"/>
            <a:ext cx="5834499" cy="43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USE CSS TO SIMPLIFY CODE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1165475" y="1600200"/>
            <a:ext cx="6945899" cy="184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</a:rPr>
              <a:t>Javascript: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9C0B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</a:rPr>
              <a:t>&lt;div id="myDiv" onmouseover="document.getElementById('myDiv').style.background = ‘red’"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">
                <a:solidFill>
                  <a:srgbClr val="39C0BA"/>
                </a:solidFill>
              </a:rPr>
              <a:t>onmouseout="document.getElementById('myDiv').style.background = ‘’"&gt;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</a:rPr>
              <a:t> Mouse over me!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">
                <a:solidFill>
                  <a:srgbClr val="39C0BA"/>
                </a:solidFill>
              </a:rPr>
              <a:t>&lt;/div&gt;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9C0BA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USE CSS TO SIMPLIFY CODE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165475" y="1600200"/>
            <a:ext cx="6945899" cy="184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</a:rPr>
              <a:t>CSS: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9C0B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</a:rPr>
              <a:t>&lt;div class=”myDiv”&gt;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</a:rPr>
              <a:t> Mouse over me!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</a:rPr>
              <a:t>&lt;/div&gt;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9C0B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</a:rPr>
              <a:t>.myDiv:hover {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</a:rPr>
              <a:t>	background-color: red;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BEST DEFENSE IS A GOOD OFFENSE</a:t>
            </a:r>
          </a:p>
        </p:txBody>
      </p:sp>
      <p:sp>
        <p:nvSpPr>
          <p:cNvPr id="152" name="Shape 152"/>
          <p:cNvSpPr txBox="1"/>
          <p:nvPr>
            <p:ph idx="4294967295" type="body"/>
          </p:nvPr>
        </p:nvSpPr>
        <p:spPr>
          <a:xfrm>
            <a:off x="1470875" y="2435100"/>
            <a:ext cx="6858000" cy="1987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39C0BA"/>
                </a:solidFill>
              </a:rPr>
              <a:t>Optimize your environment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OPTIMIZE YOUR ENVIRONMENT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1121525" y="1463625"/>
            <a:ext cx="6945899" cy="184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39C0BA"/>
                </a:solidFill>
              </a:rPr>
              <a:t>Run a compiling server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indent="-533400" lvl="0" marL="9144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Gulp</a:t>
            </a:r>
          </a:p>
          <a:p>
            <a:pPr indent="-533400" lvl="0" marL="9144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Grunt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OPTIMIZE YOUR ENVIRONMENT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245075" y="1482350"/>
            <a:ext cx="6945899" cy="1849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39C0BA"/>
                </a:solidFill>
              </a:rPr>
              <a:t>Use an IDE</a:t>
            </a:r>
          </a:p>
          <a:p>
            <a:pPr indent="-533400" lvl="0" marL="4572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IntelliJ/WebStorm</a:t>
            </a:r>
          </a:p>
          <a:p>
            <a:pPr indent="-533400" lvl="0" marL="4572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Eclipse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39C0BA"/>
                </a:solidFill>
              </a:rPr>
              <a:t>...or a good editor</a:t>
            </a:r>
          </a:p>
          <a:p>
            <a:pPr indent="-533400" lvl="0" marL="4572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Sublime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 BEST DEFENSE IS A GOOD OFFENSE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1165472" y="1487550"/>
            <a:ext cx="68580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533400" lvl="0" marL="4572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Change languages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indent="-533400" lvl="0" marL="4572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Use CSS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indent="-533400" lvl="0" marL="4572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Optimize your environment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-318125" y="2204575"/>
            <a:ext cx="2448899" cy="2448899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4294967295" type="ctrTitle"/>
          </p:nvPr>
        </p:nvSpPr>
        <p:spPr>
          <a:xfrm>
            <a:off x="2430050" y="2731100"/>
            <a:ext cx="6522899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DEV TOOLS ARE YOUR FRIEND</a:t>
            </a:r>
          </a:p>
        </p:txBody>
      </p:sp>
      <p:grpSp>
        <p:nvGrpSpPr>
          <p:cNvPr id="177" name="Shape 177"/>
          <p:cNvGrpSpPr/>
          <p:nvPr/>
        </p:nvGrpSpPr>
        <p:grpSpPr>
          <a:xfrm>
            <a:off x="347933" y="2870643"/>
            <a:ext cx="1116779" cy="1116779"/>
            <a:chOff x="2594050" y="1631825"/>
            <a:chExt cx="439625" cy="439625"/>
          </a:xfrm>
        </p:grpSpPr>
        <p:sp>
          <p:nvSpPr>
            <p:cNvPr id="178" name="Shape 178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sp>
        <p:nvSpPr>
          <p:cNvPr id="187" name="Shape 187"/>
          <p:cNvSpPr txBox="1"/>
          <p:nvPr>
            <p:ph idx="4294967295" type="body"/>
          </p:nvPr>
        </p:nvSpPr>
        <p:spPr>
          <a:xfrm>
            <a:off x="1481350" y="2809450"/>
            <a:ext cx="6858000" cy="1987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39C0BA"/>
                </a:solidFill>
              </a:rPr>
              <a:t>Add source maps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9C0BA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4294967295" type="subTitle"/>
          </p:nvPr>
        </p:nvSpPr>
        <p:spPr>
          <a:xfrm>
            <a:off x="2002275" y="3022650"/>
            <a:ext cx="6671399" cy="81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2E3037"/>
                </a:solidFill>
              </a:rPr>
              <a:t>I write a *lot* of UI code.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400" y="1619450"/>
            <a:ext cx="7560672" cy="405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1647650"/>
            <a:ext cx="7560673" cy="405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sp>
        <p:nvSpPr>
          <p:cNvPr id="205" name="Shape 205"/>
          <p:cNvSpPr txBox="1"/>
          <p:nvPr>
            <p:ph idx="4294967295" type="body"/>
          </p:nvPr>
        </p:nvSpPr>
        <p:spPr>
          <a:xfrm>
            <a:off x="1496325" y="2435100"/>
            <a:ext cx="6858000" cy="1987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39C0BA"/>
                </a:solidFill>
              </a:rPr>
              <a:t>Use browser debugger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85" y="1569249"/>
            <a:ext cx="7881311" cy="44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075" y="1569244"/>
            <a:ext cx="7881324" cy="448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925" y="1484799"/>
            <a:ext cx="7881299" cy="44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300" y="1276550"/>
            <a:ext cx="8619775" cy="52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375" y="1391675"/>
            <a:ext cx="8595875" cy="53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75" y="1354725"/>
            <a:ext cx="8594747" cy="53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925" y="1484799"/>
            <a:ext cx="7881299" cy="448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87" y="1415225"/>
            <a:ext cx="8557373" cy="516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50" y="1291375"/>
            <a:ext cx="8594747" cy="532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9C0BA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4294967295" type="subTitle"/>
          </p:nvPr>
        </p:nvSpPr>
        <p:spPr>
          <a:xfrm>
            <a:off x="1927050" y="1793975"/>
            <a:ext cx="6671399" cy="81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2E3037"/>
                </a:solidFill>
              </a:rPr>
              <a:t>I work at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000" y="2723527"/>
            <a:ext cx="5933423" cy="18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1541700"/>
            <a:ext cx="7774923" cy="4683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1165475" y="6305175"/>
            <a:ext cx="8606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http://www.html5rocks.com/en/tutorials/developertools/async-call-stack/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100" y="1529575"/>
            <a:ext cx="7862823" cy="461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50" y="1365925"/>
            <a:ext cx="8435101" cy="522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75" y="1215500"/>
            <a:ext cx="8536224" cy="529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50" y="1215500"/>
            <a:ext cx="8521299" cy="52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975" y="1096825"/>
            <a:ext cx="8622873" cy="57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BEST DEFENSE IS A GOOD OFFENSE</a:t>
            </a:r>
          </a:p>
        </p:txBody>
      </p:sp>
      <p:sp>
        <p:nvSpPr>
          <p:cNvPr id="292" name="Shape 292"/>
          <p:cNvSpPr txBox="1"/>
          <p:nvPr>
            <p:ph idx="4294967295" type="body"/>
          </p:nvPr>
        </p:nvSpPr>
        <p:spPr>
          <a:xfrm>
            <a:off x="1496325" y="2435100"/>
            <a:ext cx="6858000" cy="1987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39C0BA"/>
                </a:solidFill>
              </a:rPr>
              <a:t>Repro error conditions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74" y="1365975"/>
            <a:ext cx="7804222" cy="486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74" y="1365975"/>
            <a:ext cx="7804222" cy="486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075" y="1360062"/>
            <a:ext cx="7804222" cy="4877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74" y="1365975"/>
            <a:ext cx="7804222" cy="486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075" y="1365976"/>
            <a:ext cx="7807794" cy="48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83" y="0"/>
            <a:ext cx="709723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DEV TOOLS ARE YOUR FRIEND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1165475" y="1487550"/>
            <a:ext cx="77724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533400" lvl="0" marL="4572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Add source maps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indent="-533400" lvl="0" marL="4572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Use browser debugger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indent="-533400" lvl="0" marL="4572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Repro error conditions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-318125" y="2204575"/>
            <a:ext cx="2448899" cy="2448899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 txBox="1"/>
          <p:nvPr>
            <p:ph idx="4294967295" type="ctrTitle"/>
          </p:nvPr>
        </p:nvSpPr>
        <p:spPr>
          <a:xfrm>
            <a:off x="2430050" y="2655750"/>
            <a:ext cx="6028199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PROTECT YOUR INVESTMENT</a:t>
            </a:r>
          </a:p>
        </p:txBody>
      </p:sp>
      <p:grpSp>
        <p:nvGrpSpPr>
          <p:cNvPr id="325" name="Shape 325"/>
          <p:cNvGrpSpPr/>
          <p:nvPr/>
        </p:nvGrpSpPr>
        <p:grpSpPr>
          <a:xfrm>
            <a:off x="347933" y="2870643"/>
            <a:ext cx="1116779" cy="1116779"/>
            <a:chOff x="2594050" y="1631825"/>
            <a:chExt cx="439625" cy="439625"/>
          </a:xfrm>
        </p:grpSpPr>
        <p:sp>
          <p:nvSpPr>
            <p:cNvPr id="326" name="Shape 326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1165475" y="5549014"/>
            <a:ext cx="75213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39C0BA"/>
                </a:solidFill>
              </a:rPr>
              <a:t>MY PRECIOUS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175" y="297349"/>
            <a:ext cx="7880598" cy="52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PROTECT YOUR INVESTMENT</a:t>
            </a:r>
          </a:p>
        </p:txBody>
      </p:sp>
      <p:sp>
        <p:nvSpPr>
          <p:cNvPr id="341" name="Shape 341"/>
          <p:cNvSpPr txBox="1"/>
          <p:nvPr>
            <p:ph idx="4294967295" type="body"/>
          </p:nvPr>
        </p:nvSpPr>
        <p:spPr>
          <a:xfrm>
            <a:off x="1496325" y="2435100"/>
            <a:ext cx="6858000" cy="1987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39C0BA"/>
                </a:solidFill>
              </a:rPr>
              <a:t>Create automated tests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1208550" y="274925"/>
            <a:ext cx="6726900" cy="1507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Web Automation Frameworks</a:t>
            </a:r>
          </a:p>
        </p:txBody>
      </p:sp>
      <p:cxnSp>
        <p:nvCxnSpPr>
          <p:cNvPr id="347" name="Shape 347"/>
          <p:cNvCxnSpPr/>
          <p:nvPr/>
        </p:nvCxnSpPr>
        <p:spPr>
          <a:xfrm rot="10800000">
            <a:off x="1482251" y="2492582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348" name="Shape 348"/>
          <p:cNvSpPr txBox="1"/>
          <p:nvPr/>
        </p:nvSpPr>
        <p:spPr>
          <a:xfrm>
            <a:off x="2061850" y="4541175"/>
            <a:ext cx="67269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nightmare.js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2061850" y="2517100"/>
            <a:ext cx="69911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Selenium/WebDriver</a:t>
            </a:r>
          </a:p>
        </p:txBody>
      </p:sp>
      <p:cxnSp>
        <p:nvCxnSpPr>
          <p:cNvPr id="350" name="Shape 350"/>
          <p:cNvCxnSpPr/>
          <p:nvPr/>
        </p:nvCxnSpPr>
        <p:spPr>
          <a:xfrm rot="10800000">
            <a:off x="1482251" y="4505870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24" y="457463"/>
            <a:ext cx="7251974" cy="56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1165475" y="6305175"/>
            <a:ext cx="8606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http://www.nightmarejs.org/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 b="1209" l="0" r="0" t="1209"/>
          <a:stretch/>
        </p:blipFill>
        <p:spPr>
          <a:xfrm>
            <a:off x="1303324" y="457463"/>
            <a:ext cx="7251974" cy="56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1165475" y="6305175"/>
            <a:ext cx="8606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http://www.nightmarejs.org/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1143000" y="8665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Test frameworks</a:t>
            </a:r>
          </a:p>
        </p:txBody>
      </p:sp>
      <p:cxnSp>
        <p:nvCxnSpPr>
          <p:cNvPr id="368" name="Shape 368"/>
          <p:cNvCxnSpPr/>
          <p:nvPr/>
        </p:nvCxnSpPr>
        <p:spPr>
          <a:xfrm rot="10800000">
            <a:off x="1482251" y="4992908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369" name="Shape 369"/>
          <p:cNvCxnSpPr/>
          <p:nvPr/>
        </p:nvCxnSpPr>
        <p:spPr>
          <a:xfrm rot="10800000">
            <a:off x="1482251" y="1607182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370" name="Shape 370"/>
          <p:cNvSpPr txBox="1"/>
          <p:nvPr/>
        </p:nvSpPr>
        <p:spPr>
          <a:xfrm>
            <a:off x="2061850" y="3335350"/>
            <a:ext cx="67269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Jasmine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2061850" y="4992375"/>
            <a:ext cx="75008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QUnit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2061850" y="1631700"/>
            <a:ext cx="65390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Mocha</a:t>
            </a:r>
          </a:p>
        </p:txBody>
      </p:sp>
      <p:cxnSp>
        <p:nvCxnSpPr>
          <p:cNvPr id="373" name="Shape 373"/>
          <p:cNvCxnSpPr/>
          <p:nvPr/>
        </p:nvCxnSpPr>
        <p:spPr>
          <a:xfrm rot="10800000">
            <a:off x="1482251" y="3300045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nightmare.js + Mocha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1617325" y="1980925"/>
            <a:ext cx="5942700" cy="364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0000"/>
              </a:solidFill>
            </a:endParaRP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1494675"/>
            <a:ext cx="7607400" cy="44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CYPRESS.IO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1617325" y="1980925"/>
            <a:ext cx="5942700" cy="364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0000"/>
              </a:solidFill>
            </a:endParaRPr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1560050"/>
            <a:ext cx="7688625" cy="43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1221625"/>
            <a:ext cx="7659124" cy="432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1143000" y="8665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Build Automation</a:t>
            </a:r>
          </a:p>
        </p:txBody>
      </p:sp>
      <p:cxnSp>
        <p:nvCxnSpPr>
          <p:cNvPr id="393" name="Shape 393"/>
          <p:cNvCxnSpPr/>
          <p:nvPr/>
        </p:nvCxnSpPr>
        <p:spPr>
          <a:xfrm rot="10800000">
            <a:off x="1482251" y="4202545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394" name="Shape 394"/>
          <p:cNvCxnSpPr/>
          <p:nvPr/>
        </p:nvCxnSpPr>
        <p:spPr>
          <a:xfrm rot="10800000">
            <a:off x="1482251" y="1607182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395" name="Shape 395"/>
          <p:cNvSpPr txBox="1"/>
          <p:nvPr/>
        </p:nvSpPr>
        <p:spPr>
          <a:xfrm>
            <a:off x="2061850" y="2991987"/>
            <a:ext cx="67269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Jenkins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2061850" y="4202012"/>
            <a:ext cx="75008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Grunt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2061850" y="1631700"/>
            <a:ext cx="65390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Buildbot</a:t>
            </a:r>
          </a:p>
        </p:txBody>
      </p:sp>
      <p:cxnSp>
        <p:nvCxnSpPr>
          <p:cNvPr id="398" name="Shape 398"/>
          <p:cNvCxnSpPr/>
          <p:nvPr/>
        </p:nvCxnSpPr>
        <p:spPr>
          <a:xfrm rot="10800000">
            <a:off x="1482251" y="2956682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399" name="Shape 399"/>
          <p:cNvCxnSpPr/>
          <p:nvPr/>
        </p:nvCxnSpPr>
        <p:spPr>
          <a:xfrm rot="10800000">
            <a:off x="1482251" y="5491958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400" name="Shape 400"/>
          <p:cNvSpPr txBox="1"/>
          <p:nvPr/>
        </p:nvSpPr>
        <p:spPr>
          <a:xfrm>
            <a:off x="2061850" y="5491425"/>
            <a:ext cx="75008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Gulp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PROTECT YOUR INVESTMENT</a:t>
            </a:r>
          </a:p>
        </p:txBody>
      </p:sp>
      <p:sp>
        <p:nvSpPr>
          <p:cNvPr id="406" name="Shape 406"/>
          <p:cNvSpPr txBox="1"/>
          <p:nvPr>
            <p:ph idx="4294967295" type="body"/>
          </p:nvPr>
        </p:nvSpPr>
        <p:spPr>
          <a:xfrm>
            <a:off x="1496325" y="2774925"/>
            <a:ext cx="6858000" cy="1987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39C0BA"/>
                </a:solidFill>
              </a:rPr>
              <a:t>Require code reviews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1165475" y="5549014"/>
            <a:ext cx="75213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39C0BA"/>
                </a:solidFill>
              </a:rPr>
              <a:t>NOT THIS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613075"/>
            <a:ext cx="7748688" cy="478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1143000" y="8665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Code Reviews FTW</a:t>
            </a:r>
          </a:p>
        </p:txBody>
      </p:sp>
      <p:cxnSp>
        <p:nvCxnSpPr>
          <p:cNvPr id="418" name="Shape 418"/>
          <p:cNvCxnSpPr/>
          <p:nvPr/>
        </p:nvCxnSpPr>
        <p:spPr>
          <a:xfrm rot="10800000">
            <a:off x="1482251" y="4992908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419" name="Shape 419"/>
          <p:cNvCxnSpPr/>
          <p:nvPr/>
        </p:nvCxnSpPr>
        <p:spPr>
          <a:xfrm rot="10800000">
            <a:off x="1482251" y="1607182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420" name="Shape 420"/>
          <p:cNvSpPr txBox="1"/>
          <p:nvPr/>
        </p:nvSpPr>
        <p:spPr>
          <a:xfrm>
            <a:off x="2061850" y="3335350"/>
            <a:ext cx="67269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Maintain culture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2061850" y="5082025"/>
            <a:ext cx="71774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Genuinely better code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2061850" y="1631700"/>
            <a:ext cx="65390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Knowledge transfer</a:t>
            </a:r>
          </a:p>
        </p:txBody>
      </p:sp>
      <p:cxnSp>
        <p:nvCxnSpPr>
          <p:cNvPr id="423" name="Shape 423"/>
          <p:cNvCxnSpPr/>
          <p:nvPr/>
        </p:nvCxnSpPr>
        <p:spPr>
          <a:xfrm rot="10800000">
            <a:off x="1482251" y="3300045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PROTECT YOUR INVESTMENT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1165472" y="1487550"/>
            <a:ext cx="68580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533400" lvl="0" marL="4572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Create automated tests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indent="-533400" lvl="0" marL="457200" rtl="0">
              <a:spcBef>
                <a:spcPts val="0"/>
              </a:spcBef>
              <a:buClr>
                <a:srgbClr val="39C0BA"/>
              </a:buClr>
              <a:buSzPct val="100000"/>
            </a:pPr>
            <a:r>
              <a:rPr lang="en" sz="4800">
                <a:solidFill>
                  <a:srgbClr val="39C0BA"/>
                </a:solidFill>
              </a:rPr>
              <a:t>Require code reviews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DEBUGGING JS LIKE A BOSS</a:t>
            </a:r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1070125" y="1457375"/>
            <a:ext cx="83955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39C0BA"/>
                </a:solidFill>
              </a:rPr>
              <a:t>Start with a good offense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39C0BA"/>
                </a:solidFill>
              </a:rPr>
              <a:t>Dev tools are your friend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39C0BA"/>
                </a:solidFill>
              </a:rPr>
              <a:t>Protect your investment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39C0BA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9C0BA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4294967295" type="ctrTitle"/>
          </p:nvPr>
        </p:nvSpPr>
        <p:spPr>
          <a:xfrm>
            <a:off x="1336100" y="814625"/>
            <a:ext cx="7337699" cy="154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2E3037"/>
                </a:solidFill>
                <a:latin typeface="Lato"/>
                <a:ea typeface="Lato"/>
                <a:cs typeface="Lato"/>
                <a:sym typeface="Lato"/>
              </a:rPr>
              <a:t>Thanks!</a:t>
            </a:r>
          </a:p>
        </p:txBody>
      </p:sp>
      <p:sp>
        <p:nvSpPr>
          <p:cNvPr id="441" name="Shape 441"/>
          <p:cNvSpPr txBox="1"/>
          <p:nvPr>
            <p:ph idx="4294967295" type="subTitle"/>
          </p:nvPr>
        </p:nvSpPr>
        <p:spPr>
          <a:xfrm>
            <a:off x="1259750" y="3022650"/>
            <a:ext cx="7337699" cy="81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QUESTIONS?</a:t>
            </a:r>
          </a:p>
        </p:txBody>
      </p:sp>
      <p:sp>
        <p:nvSpPr>
          <p:cNvPr id="442" name="Shape 442"/>
          <p:cNvSpPr txBox="1"/>
          <p:nvPr>
            <p:ph idx="4294967295" type="body"/>
          </p:nvPr>
        </p:nvSpPr>
        <p:spPr>
          <a:xfrm>
            <a:off x="1336100" y="4433200"/>
            <a:ext cx="7337699" cy="113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sjbrubaker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stephanie@fullstory.com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-318125" y="2204575"/>
            <a:ext cx="2448899" cy="2448899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idx="4294967295" type="ctrTitle"/>
          </p:nvPr>
        </p:nvSpPr>
        <p:spPr>
          <a:xfrm>
            <a:off x="2430050" y="2655750"/>
            <a:ext cx="6028199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THE BEST DEFENSE IS A GOOD OFFENSE</a:t>
            </a:r>
          </a:p>
        </p:txBody>
      </p:sp>
      <p:grpSp>
        <p:nvGrpSpPr>
          <p:cNvPr id="90" name="Shape 90"/>
          <p:cNvGrpSpPr/>
          <p:nvPr/>
        </p:nvGrpSpPr>
        <p:grpSpPr>
          <a:xfrm>
            <a:off x="347933" y="2870643"/>
            <a:ext cx="1116779" cy="1116779"/>
            <a:chOff x="2594050" y="1631825"/>
            <a:chExt cx="439625" cy="439625"/>
          </a:xfrm>
        </p:grpSpPr>
        <p:sp>
          <p:nvSpPr>
            <p:cNvPr id="91" name="Shape 91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4294967295"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BEST DEFENSE IS A GOOD OFFENSE</a:t>
            </a:r>
          </a:p>
        </p:txBody>
      </p:sp>
      <p:sp>
        <p:nvSpPr>
          <p:cNvPr id="100" name="Shape 100"/>
          <p:cNvSpPr txBox="1"/>
          <p:nvPr>
            <p:ph idx="4294967295" type="body"/>
          </p:nvPr>
        </p:nvSpPr>
        <p:spPr>
          <a:xfrm>
            <a:off x="1496325" y="2435100"/>
            <a:ext cx="6858000" cy="1987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39C0BA"/>
                </a:solidFill>
              </a:rPr>
              <a:t>Don’t write JavaScript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1143000" y="8665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TypeScript</a:t>
            </a:r>
          </a:p>
        </p:txBody>
      </p:sp>
      <p:cxnSp>
        <p:nvCxnSpPr>
          <p:cNvPr id="106" name="Shape 106"/>
          <p:cNvCxnSpPr/>
          <p:nvPr/>
        </p:nvCxnSpPr>
        <p:spPr>
          <a:xfrm rot="10800000">
            <a:off x="1482251" y="4814558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07" name="Shape 107"/>
          <p:cNvCxnSpPr/>
          <p:nvPr/>
        </p:nvCxnSpPr>
        <p:spPr>
          <a:xfrm rot="10800000">
            <a:off x="1482251" y="1607182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08" name="Shape 108"/>
          <p:cNvSpPr txBox="1"/>
          <p:nvPr/>
        </p:nvSpPr>
        <p:spPr>
          <a:xfrm>
            <a:off x="2061850" y="2999925"/>
            <a:ext cx="67269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Abstract classes + Interfaces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2061850" y="4814025"/>
            <a:ext cx="75008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Compile-time checks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2061850" y="1631700"/>
            <a:ext cx="65390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Static type analysis</a:t>
            </a:r>
          </a:p>
        </p:txBody>
      </p:sp>
      <p:cxnSp>
        <p:nvCxnSpPr>
          <p:cNvPr id="111" name="Shape 111"/>
          <p:cNvCxnSpPr/>
          <p:nvPr/>
        </p:nvCxnSpPr>
        <p:spPr>
          <a:xfrm rot="10800000">
            <a:off x="1482251" y="2964620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1143000" y="866575"/>
            <a:ext cx="6858000" cy="45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Alternatives</a:t>
            </a:r>
          </a:p>
        </p:txBody>
      </p:sp>
      <p:cxnSp>
        <p:nvCxnSpPr>
          <p:cNvPr id="117" name="Shape 117"/>
          <p:cNvCxnSpPr/>
          <p:nvPr/>
        </p:nvCxnSpPr>
        <p:spPr>
          <a:xfrm rot="10800000">
            <a:off x="1482251" y="4992908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118" name="Shape 118"/>
          <p:cNvCxnSpPr/>
          <p:nvPr/>
        </p:nvCxnSpPr>
        <p:spPr>
          <a:xfrm rot="10800000">
            <a:off x="1482251" y="1607182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9" name="Shape 119"/>
          <p:cNvSpPr txBox="1"/>
          <p:nvPr/>
        </p:nvSpPr>
        <p:spPr>
          <a:xfrm>
            <a:off x="2061850" y="3335350"/>
            <a:ext cx="67269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GWT (Java to JS)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2061850" y="4992375"/>
            <a:ext cx="75008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CoffeeScript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2061850" y="1631700"/>
            <a:ext cx="6539099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4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JSX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>
            <a:off x="1482251" y="3300045"/>
            <a:ext cx="0" cy="11592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